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4" r:id="rId6"/>
    <p:sldId id="261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9F264-6A67-46BD-A104-234F0008F46D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FCFD-597F-4C66-8AAB-85F6DB2CD2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62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1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7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81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15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62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07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8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61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95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47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96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5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35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23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7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84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7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8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7FEF-2219-45EC-8FF4-2DF51219A186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242F1-7849-4E47-AC1A-D40DBB3D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4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plikace.zapisyonline.cz/SOL/PublicWeb/zsabaraka/KWE015_PrihlaskaZS.aspx" TargetMode="External"/><Relationship Id="rId4" Type="http://schemas.openxmlformats.org/officeDocument/2006/relationships/hyperlink" Target="http://www.zsabaraka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apis@zsabaraka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-45156"/>
            <a:ext cx="10058400" cy="67014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4490"/>
            <a:ext cx="9144000" cy="1636888"/>
          </a:xfrm>
        </p:spPr>
        <p:txBody>
          <a:bodyPr>
            <a:normAutofit/>
          </a:bodyPr>
          <a:lstStyle/>
          <a:p>
            <a:r>
              <a:rPr lang="cs-CZ" sz="9600" b="1" dirty="0" smtClean="0">
                <a:solidFill>
                  <a:srgbClr val="FF0000"/>
                </a:solidFill>
              </a:rPr>
              <a:t>ZÁPIS DO 1. TŘÍD</a:t>
            </a:r>
            <a:endParaRPr lang="cs-CZ" sz="96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0310" y="5621866"/>
            <a:ext cx="8037689" cy="677333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sz="6000" b="1" dirty="0" smtClean="0">
                <a:solidFill>
                  <a:srgbClr val="FF0000"/>
                </a:solidFill>
              </a:rPr>
              <a:t>ŠKOLNÍ ROK 2021/2022</a:t>
            </a:r>
            <a:endParaRPr lang="cs-CZ" sz="60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5531556"/>
            <a:ext cx="1559803" cy="11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0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365760"/>
            <a:ext cx="10058400" cy="154206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sz="8800" b="1" u="sng" dirty="0" smtClean="0">
                <a:solidFill>
                  <a:srgbClr val="FF0000"/>
                </a:solidFill>
              </a:rPr>
              <a:t>ZÁKLADNÍ INFORMACE</a:t>
            </a:r>
            <a:endParaRPr lang="cs-CZ" sz="8800" b="1" u="sng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60229" y="5120639"/>
            <a:ext cx="2798222" cy="477981"/>
          </a:xfrm>
        </p:spPr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45" y="3829098"/>
            <a:ext cx="3692757" cy="27695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7643" y="2065867"/>
            <a:ext cx="9990667" cy="23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b="1" dirty="0" smtClean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ápis </a:t>
            </a:r>
            <a:r>
              <a:rPr lang="cs-CZ" b="1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se bude konat  bez osobní účasti dětí</a:t>
            </a: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– proběhne pouze tzv. formální </a:t>
            </a:r>
            <a:r>
              <a:rPr lang="cs-CZ" dirty="0" smtClean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část - </a:t>
            </a:r>
            <a:r>
              <a:rPr lang="cs-CZ" b="1" u="sng" dirty="0" smtClean="0">
                <a:solidFill>
                  <a:srgbClr val="FF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elektronický </a:t>
            </a:r>
            <a:r>
              <a:rPr lang="cs-CZ" b="1" u="sng" dirty="0">
                <a:solidFill>
                  <a:srgbClr val="FF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zápis</a:t>
            </a: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dirty="0" smtClean="0">
              <a:solidFill>
                <a:srgbClr val="333333"/>
              </a:solidFill>
              <a:latin typeface="PT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Odkaz na elektronický </a:t>
            </a:r>
            <a:r>
              <a:rPr lang="cs-CZ" b="1" dirty="0" smtClean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zápis NALEZNETE NA WEBOVÝCH STRÁNKÁCH ŠKOLY – </a:t>
            </a:r>
            <a:r>
              <a:rPr lang="cs-CZ" b="1" dirty="0" smtClean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WWW.ZSABARAKA.CZ</a:t>
            </a:r>
            <a:r>
              <a:rPr lang="cs-CZ" b="1" dirty="0" smtClean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b="1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>
                <a:solidFill>
                  <a:srgbClr val="157717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KWE015 – Přihláška k zápisu (zapisyonline.cz)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b="1" dirty="0" smtClean="0">
              <a:solidFill>
                <a:srgbClr val="333333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b="1" dirty="0" smtClean="0">
              <a:solidFill>
                <a:srgbClr val="333333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77333" y="3996267"/>
            <a:ext cx="6491111" cy="2035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cs-CZ" b="1" u="sng" dirty="0" smtClean="0">
                <a:solidFill>
                  <a:srgbClr val="FF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b="1" u="sng" dirty="0">
                <a:solidFill>
                  <a:srgbClr val="FF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školní rok 2021/2022 zapisujeme tyto děti</a:t>
            </a:r>
            <a:r>
              <a:rPr lang="cs-CZ" b="1" u="sng" dirty="0" smtClean="0">
                <a:solidFill>
                  <a:srgbClr val="FF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Děti, které dovrší do 31. 8. 2021 šest let věku.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Děti po odkladu školní docházky.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Děti narozené 1. 9. 2015 – 31. 6. 2016, pokud splní zákonem stanovená kritéria (“</a:t>
            </a:r>
            <a:r>
              <a:rPr lang="cs-CZ" dirty="0" err="1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nešestileté</a:t>
            </a: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děti”).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3631"/>
          </a:xfrm>
        </p:spPr>
        <p:txBody>
          <a:bodyPr rtlCol="0">
            <a:normAutofit/>
          </a:bodyPr>
          <a:lstStyle/>
          <a:p>
            <a:pPr algn="ctr"/>
            <a:r>
              <a:rPr lang="cs-CZ" sz="6600" b="1" u="sng" dirty="0" smtClean="0">
                <a:solidFill>
                  <a:srgbClr val="FF0000"/>
                </a:solidFill>
              </a:rPr>
              <a:t>TERMÍNY ZÁPISU</a:t>
            </a:r>
            <a:endParaRPr lang="cs-CZ" sz="6600" b="1" u="sng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 fontAlgn="base"/>
            <a:r>
              <a:rPr lang="cs-CZ" sz="2800" dirty="0" smtClean="0"/>
              <a:t> </a:t>
            </a:r>
            <a:r>
              <a:rPr lang="cs-CZ" b="1" dirty="0"/>
              <a:t>Spuštění online aplikace od 1. dubna 2021</a:t>
            </a:r>
            <a:endParaRPr lang="cs-CZ" dirty="0"/>
          </a:p>
          <a:p>
            <a:pPr fontAlgn="base"/>
            <a:r>
              <a:rPr lang="cs-CZ" b="1" dirty="0" smtClean="0"/>
              <a:t> Přijímání </a:t>
            </a:r>
            <a:r>
              <a:rPr lang="cs-CZ" b="1" dirty="0"/>
              <a:t>žádostí:  6. 4. 2020 – 15. 4. 2021</a:t>
            </a:r>
            <a:endParaRPr lang="cs-CZ" dirty="0"/>
          </a:p>
          <a:p>
            <a:pPr marL="0" indent="0" fontAlgn="base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92" y="3760007"/>
            <a:ext cx="4319488" cy="28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067" y="457200"/>
            <a:ext cx="5813777" cy="5661378"/>
          </a:xfrm>
        </p:spPr>
        <p:txBody>
          <a:bodyPr rtlCol="0">
            <a:normAutofit/>
          </a:bodyPr>
          <a:lstStyle/>
          <a:p>
            <a:pPr fontAlgn="base"/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5556" y="1783644"/>
            <a:ext cx="6839832" cy="4334934"/>
          </a:xfrm>
        </p:spPr>
        <p:txBody>
          <a:bodyPr rtlCol="0">
            <a:normAutofit fontScale="85000" lnSpcReduction="20000"/>
          </a:bodyPr>
          <a:lstStyle/>
          <a:p>
            <a:r>
              <a:rPr lang="cs-CZ" dirty="0" smtClean="0"/>
              <a:t>Elektronická přihláška – jednoduchý formulář</a:t>
            </a:r>
            <a:r>
              <a:rPr lang="cs-CZ" dirty="0"/>
              <a:t>. </a:t>
            </a:r>
          </a:p>
          <a:p>
            <a:r>
              <a:rPr lang="cs-CZ" dirty="0"/>
              <a:t>V prvním kroku zákonný zástupce vyplní základní osobní a kontaktní údaje uchazeče, zákonného zástupce a údaje potřebné k </a:t>
            </a:r>
            <a:r>
              <a:rPr lang="cs-CZ" dirty="0" smtClean="0"/>
              <a:t>zápisu.</a:t>
            </a:r>
            <a:r>
              <a:rPr lang="cs-CZ" dirty="0"/>
              <a:t> </a:t>
            </a:r>
          </a:p>
          <a:p>
            <a:r>
              <a:rPr lang="cs-CZ" dirty="0"/>
              <a:t>Ve druhém kroku, po potvrzení osobních a kontaktních údajů a udělení souhlasu s jejich </a:t>
            </a:r>
            <a:r>
              <a:rPr lang="cs-CZ" dirty="0" smtClean="0"/>
              <a:t>zpracováním, zákonný </a:t>
            </a:r>
            <a:r>
              <a:rPr lang="cs-CZ" dirty="0"/>
              <a:t>zástupce </a:t>
            </a:r>
            <a:r>
              <a:rPr lang="cs-CZ" dirty="0" smtClean="0"/>
              <a:t>dokončí </a:t>
            </a:r>
            <a:r>
              <a:rPr lang="cs-CZ" dirty="0"/>
              <a:t>registraci. </a:t>
            </a:r>
          </a:p>
          <a:p>
            <a:r>
              <a:rPr lang="cs-CZ" dirty="0"/>
              <a:t>Na e-mail zákonného zástupce je automaticky odeslána zpráva obsahující registrační číslo uchazeče, odkaz ke stažení předvyplněné vzorové přihlášky a </a:t>
            </a:r>
            <a:r>
              <a:rPr lang="cs-CZ" dirty="0" smtClean="0"/>
              <a:t>další instrukce.</a:t>
            </a:r>
            <a:endParaRPr lang="cs-CZ" dirty="0"/>
          </a:p>
          <a:p>
            <a:pPr fontAlgn="base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753" y="2314221"/>
            <a:ext cx="3704047" cy="2180005"/>
          </a:xfrm>
        </p:spPr>
        <p:txBody>
          <a:bodyPr rtlCol="0">
            <a:normAutofit/>
          </a:bodyPr>
          <a:lstStyle/>
          <a:p>
            <a:pPr fontAlgn="base"/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Rodičům,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kteří si nebudou vědět rady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s vyplněním žádosti, rádi pomůžeme!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0" y="4494226"/>
            <a:ext cx="2626548" cy="19699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9788" y="802759"/>
            <a:ext cx="8725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u="sng" dirty="0">
                <a:solidFill>
                  <a:srgbClr val="FF0000"/>
                </a:solidFill>
              </a:rPr>
              <a:t>ELEKTRONICKÝ ZÁPIS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4971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3631"/>
          </a:xfrm>
        </p:spPr>
        <p:txBody>
          <a:bodyPr rtlCol="0">
            <a:normAutofit/>
          </a:bodyPr>
          <a:lstStyle/>
          <a:p>
            <a:pPr algn="ctr"/>
            <a:r>
              <a:rPr lang="cs-CZ" sz="6600" b="1" u="sng" dirty="0" smtClean="0">
                <a:solidFill>
                  <a:srgbClr val="FF0000"/>
                </a:solidFill>
              </a:rPr>
              <a:t>ELEKTRONICKÝ ZÁPIS</a:t>
            </a:r>
            <a:endParaRPr lang="cs-CZ" sz="6600" b="1" u="sng" dirty="0">
              <a:solidFill>
                <a:srgbClr val="FF0000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b="1" dirty="0">
              <a:solidFill>
                <a:srgbClr val="333333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b="1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úspěšné registraci žadatel obdrží email na emailovou adresu, kterou uvedl v elektronické přihlášce. </a:t>
            </a:r>
            <a:endParaRPr lang="cs-CZ" b="1" dirty="0" smtClean="0">
              <a:solidFill>
                <a:srgbClr val="333333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Žádost vytiskněte</a:t>
            </a:r>
            <a:r>
              <a:rPr lang="cs-CZ" sz="2000" b="1" dirty="0" smtClean="0">
                <a:solidFill>
                  <a:srgbClr val="333333"/>
                </a:solidFill>
                <a:latin typeface="PT San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Nezapomeňte: žádost podepíšou oba zákonní zástupci.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Na vygenerované přihlášce naleznete unikátní registrační číslo, které pouze Vám zpřístupní výsledky zápisu. </a:t>
            </a:r>
            <a:endParaRPr lang="cs-CZ" dirty="0" smtClean="0">
              <a:solidFill>
                <a:srgbClr val="333333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cs-CZ" b="1" u="sng" dirty="0" smtClean="0">
                <a:solidFill>
                  <a:srgbClr val="FF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Toto </a:t>
            </a:r>
            <a:r>
              <a:rPr lang="cs-CZ" b="1" u="sng" dirty="0">
                <a:solidFill>
                  <a:srgbClr val="FF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číslo si prosíme bezpečně uschovejte.</a:t>
            </a:r>
            <a:endParaRPr lang="cs-CZ" sz="2000" u="sng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33190"/>
          </a:xfrm>
        </p:spPr>
        <p:txBody>
          <a:bodyPr rtlCol="0">
            <a:normAutofit/>
          </a:bodyPr>
          <a:lstStyle/>
          <a:p>
            <a:pPr algn="ctr" rtl="0"/>
            <a:r>
              <a:rPr lang="cs-CZ" b="1" u="sng" dirty="0" smtClean="0">
                <a:solidFill>
                  <a:srgbClr val="FF0000"/>
                </a:solidFill>
              </a:rPr>
              <a:t>CO BUDE OBSAHOVAT KONRÉTNÍ ŽÁDOST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1806222"/>
            <a:ext cx="4937760" cy="496711"/>
          </a:xfrm>
        </p:spPr>
        <p:txBody>
          <a:bodyPr rtlCol="0">
            <a:noAutofit/>
          </a:bodyPr>
          <a:lstStyle/>
          <a:p>
            <a:pPr algn="ctr" rtl="0"/>
            <a:r>
              <a:rPr lang="cs-CZ" sz="2800" dirty="0" smtClean="0">
                <a:solidFill>
                  <a:srgbClr val="FF0000"/>
                </a:solidFill>
              </a:rPr>
              <a:t>ZAHÁJENÍ ŠKOLNÍ DOCHÁZKY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base"/>
            <a:r>
              <a:rPr lang="cs-CZ" dirty="0" smtClean="0"/>
              <a:t>Vytisknutou a elektronicky vyplněnou </a:t>
            </a:r>
            <a:r>
              <a:rPr lang="cs-CZ" b="1" dirty="0" smtClean="0"/>
              <a:t>Žádost o přijetí</a:t>
            </a:r>
          </a:p>
          <a:p>
            <a:pPr fontAlgn="base"/>
            <a:r>
              <a:rPr lang="cs-CZ" b="1" dirty="0" smtClean="0"/>
              <a:t>Kopii rodného listu </a:t>
            </a:r>
          </a:p>
          <a:p>
            <a:pPr fontAlgn="base"/>
            <a:r>
              <a:rPr lang="cs-CZ" b="1" dirty="0" smtClean="0"/>
              <a:t>Pracovní list  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21770"/>
          </a:xfrm>
        </p:spPr>
        <p:txBody>
          <a:bodyPr rtlCol="0"/>
          <a:lstStyle/>
          <a:p>
            <a:pPr algn="ctr" rtl="0"/>
            <a:r>
              <a:rPr lang="cs-CZ" sz="2800" b="1" dirty="0" smtClean="0">
                <a:solidFill>
                  <a:srgbClr val="FF0000"/>
                </a:solidFill>
              </a:rPr>
              <a:t>ODKLAD ŠKOLNÍ DOCHÁZKY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fontAlgn="base"/>
            <a:r>
              <a:rPr lang="cs-CZ" dirty="0"/>
              <a:t>Vytisknutou a elektronicky vyplněnou </a:t>
            </a:r>
            <a:r>
              <a:rPr lang="cs-CZ" b="1" dirty="0"/>
              <a:t>Žádost o odklad </a:t>
            </a:r>
          </a:p>
          <a:p>
            <a:pPr fontAlgn="base"/>
            <a:r>
              <a:rPr lang="cs-CZ" b="1" dirty="0" smtClean="0"/>
              <a:t>Kopii </a:t>
            </a:r>
            <a:r>
              <a:rPr lang="cs-CZ" b="1" dirty="0"/>
              <a:t>rodného listu </a:t>
            </a:r>
          </a:p>
          <a:p>
            <a:pPr fontAlgn="base"/>
            <a:r>
              <a:rPr lang="cs-CZ" b="1" dirty="0" smtClean="0"/>
              <a:t>Kopii </a:t>
            </a:r>
            <a:r>
              <a:rPr lang="cs-CZ" b="1" dirty="0"/>
              <a:t>doporučení poradenského zařízení (PPP nebo SPC) k odkladu školní docházky </a:t>
            </a:r>
          </a:p>
          <a:p>
            <a:pPr fontAlgn="base"/>
            <a:r>
              <a:rPr lang="cs-CZ" b="1" dirty="0" smtClean="0"/>
              <a:t>Kopii </a:t>
            </a:r>
            <a:r>
              <a:rPr lang="cs-CZ" b="1" dirty="0"/>
              <a:t>doporučení lékaře nebo klinického psychologa k odkladu školní docházky.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7" name="Obdélník 6"/>
          <p:cNvSpPr/>
          <p:nvPr/>
        </p:nvSpPr>
        <p:spPr>
          <a:xfrm>
            <a:off x="936978" y="5222037"/>
            <a:ext cx="4515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cs-CZ" b="1" i="1" dirty="0" smtClean="0">
                <a:solidFill>
                  <a:schemeClr val="accent5">
                    <a:lumMod val="50000"/>
                  </a:schemeClr>
                </a:solidFill>
              </a:rPr>
              <a:t> Po ukončení správního řízení k zápisu budou veškeré kopie rodných listů skartovány.</a:t>
            </a:r>
            <a:endParaRPr lang="cs-CZ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996245" y="918809"/>
            <a:ext cx="10515600" cy="1813631"/>
          </a:xfrm>
        </p:spPr>
        <p:txBody>
          <a:bodyPr rtlCol="0">
            <a:normAutofit/>
          </a:bodyPr>
          <a:lstStyle/>
          <a:p>
            <a:pPr algn="ctr"/>
            <a:r>
              <a:rPr lang="cs-CZ" sz="7200" b="1" u="sng" dirty="0" smtClean="0">
                <a:solidFill>
                  <a:srgbClr val="FF0000"/>
                </a:solidFill>
              </a:rPr>
              <a:t>ZPŮSOB ODESLÁNÍ ŽÁDOSTI</a:t>
            </a:r>
            <a:r>
              <a:rPr lang="cs-CZ" sz="4000" b="1" dirty="0" smtClean="0">
                <a:solidFill>
                  <a:srgbClr val="FF0000"/>
                </a:solidFill>
              </a:rPr>
              <a:t/>
            </a:r>
            <a:br>
              <a:rPr lang="cs-CZ" sz="4000" b="1" dirty="0" smtClean="0">
                <a:solidFill>
                  <a:srgbClr val="FF0000"/>
                </a:solidFill>
              </a:rPr>
            </a:br>
            <a:endParaRPr lang="cs-CZ" sz="4000" b="1" u="sng" dirty="0">
              <a:solidFill>
                <a:srgbClr val="FF0000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838200" y="2449689"/>
            <a:ext cx="10515600" cy="4007554"/>
          </a:xfrm>
        </p:spPr>
        <p:txBody>
          <a:bodyPr rtlCol="0">
            <a:norm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dirty="0" smtClean="0"/>
              <a:t>Zasláním </a:t>
            </a:r>
            <a:r>
              <a:rPr lang="cs-CZ" b="1" dirty="0"/>
              <a:t>naskenované žádosti o přijetí žáka do 1. třídy</a:t>
            </a:r>
            <a:r>
              <a:rPr lang="cs-CZ" dirty="0"/>
              <a:t> (na e-mail: zapis@zsabaraka.cz).</a:t>
            </a:r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cs-CZ" b="1" dirty="0"/>
              <a:t>Poštou na adresu:  Základní škola Antonína Baráka, Sady pionýrů 361/4, 410 02 Lovosice.</a:t>
            </a:r>
            <a:endParaRPr lang="cs-CZ" dirty="0"/>
          </a:p>
          <a:p>
            <a:pPr lvl="0" fontAlgn="base">
              <a:buFont typeface="Wingdings" panose="05000000000000000000" pitchFamily="2" charset="2"/>
              <a:buChar char="§"/>
            </a:pPr>
            <a:r>
              <a:rPr lang="cs-CZ" b="1" dirty="0"/>
              <a:t>Vložením originálu žádosti o přijetí žáka do 1. třídy do poštovní schránky  u bočního vchodu do školy.</a:t>
            </a:r>
            <a:endParaRPr lang="cs-CZ" dirty="0"/>
          </a:p>
          <a:p>
            <a:pPr marL="0" indent="0" fontAlgn="base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1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996245" y="918809"/>
            <a:ext cx="10515600" cy="93256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sz="7200" b="1" u="sng" dirty="0" smtClean="0">
                <a:solidFill>
                  <a:srgbClr val="FF0000"/>
                </a:solidFill>
              </a:rPr>
              <a:t>VÝSLEDKY ZÁPISU</a:t>
            </a:r>
            <a:r>
              <a:rPr lang="cs-CZ" sz="4000" b="1" dirty="0" smtClean="0">
                <a:solidFill>
                  <a:srgbClr val="FF0000"/>
                </a:solidFill>
              </a:rPr>
              <a:t/>
            </a:r>
            <a:br>
              <a:rPr lang="cs-CZ" sz="4000" b="1" dirty="0" smtClean="0">
                <a:solidFill>
                  <a:srgbClr val="FF0000"/>
                </a:solidFill>
              </a:rPr>
            </a:br>
            <a:endParaRPr lang="cs-CZ" sz="4000" b="1" u="sng" dirty="0">
              <a:solidFill>
                <a:srgbClr val="FF0000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2356"/>
            <a:ext cx="10515600" cy="4684887"/>
          </a:xfrm>
        </p:spPr>
        <p:txBody>
          <a:bodyPr rtlCol="0">
            <a:normAutofit/>
          </a:bodyPr>
          <a:lstStyle/>
          <a:p>
            <a:pPr fontAlgn="base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dirty="0"/>
              <a:t>O tom, zda jsme Vaše dítě do naší školy přijali či nepřijali</a:t>
            </a:r>
            <a:r>
              <a:rPr lang="cs-CZ" dirty="0"/>
              <a:t>, se dozvíte  z rozhodnutí ředitele školy. </a:t>
            </a:r>
            <a:endParaRPr lang="cs-CZ" dirty="0" smtClean="0"/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Toto </a:t>
            </a:r>
            <a:r>
              <a:rPr lang="cs-CZ" dirty="0"/>
              <a:t>rozhodnutí bude zveřejněno na webových stránkách  a na vývěsce školy. </a:t>
            </a:r>
            <a:r>
              <a:rPr lang="cs-CZ" b="1" dirty="0"/>
              <a:t>Vše bude zveřejněno pod registračním číslem, které jste obdrželi v elektronické přihlášce.</a:t>
            </a:r>
            <a:r>
              <a:rPr lang="cs-CZ" dirty="0"/>
              <a:t> </a:t>
            </a:r>
            <a:endParaRPr lang="cs-CZ" dirty="0" smtClean="0"/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</a:t>
            </a:r>
            <a:r>
              <a:rPr lang="cs-CZ" dirty="0"/>
              <a:t> případě nepřijetí obdržíte rozhodnutí se zdůvodněním </a:t>
            </a:r>
            <a:r>
              <a:rPr lang="cs-CZ" dirty="0" smtClean="0"/>
              <a:t>poštou.</a:t>
            </a:r>
          </a:p>
          <a:p>
            <a:pPr fontAlgn="base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Rozhodnutí </a:t>
            </a:r>
            <a:r>
              <a:rPr lang="cs-CZ" dirty="0"/>
              <a:t>o odkladu bude doručováno osobním převzetím (po předchozí dohodě) či poštou, povolení odkladu nespadá do správního řízení.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1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996245" y="918809"/>
            <a:ext cx="10515600" cy="1530880"/>
          </a:xfrm>
        </p:spPr>
        <p:txBody>
          <a:bodyPr rtlCol="0">
            <a:noAutofit/>
          </a:bodyPr>
          <a:lstStyle/>
          <a:p>
            <a:pPr algn="ctr"/>
            <a:r>
              <a:rPr lang="cs-CZ" sz="6000" b="1" u="sng" dirty="0" smtClean="0">
                <a:solidFill>
                  <a:srgbClr val="FF0000"/>
                </a:solidFill>
              </a:rPr>
              <a:t>MOŽNOST KONZULTACE</a:t>
            </a:r>
            <a:br>
              <a:rPr lang="cs-CZ" sz="6000" b="1" u="sng" dirty="0" smtClean="0">
                <a:solidFill>
                  <a:srgbClr val="FF0000"/>
                </a:solidFill>
              </a:rPr>
            </a:br>
            <a:endParaRPr lang="cs-CZ" sz="6000" b="1" u="sng" dirty="0">
              <a:solidFill>
                <a:srgbClr val="FF0000"/>
              </a:solidFill>
            </a:endParaRP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838200" y="2370667"/>
            <a:ext cx="10515600" cy="4086576"/>
          </a:xfrm>
        </p:spPr>
        <p:txBody>
          <a:bodyPr rtlCol="0">
            <a:normAutofit/>
          </a:bodyPr>
          <a:lstStyle/>
          <a:p>
            <a:pPr fontAlgn="base"/>
            <a:r>
              <a:rPr lang="cs-CZ" dirty="0">
                <a:solidFill>
                  <a:srgbClr val="333333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dirty="0" smtClean="0"/>
              <a:t>telefon: </a:t>
            </a:r>
            <a:r>
              <a:rPr lang="cs-CZ" b="1" dirty="0"/>
              <a:t>416 532 265 </a:t>
            </a:r>
            <a:endParaRPr lang="cs-CZ" b="1" dirty="0" smtClean="0"/>
          </a:p>
          <a:p>
            <a:pPr fontAlgn="base"/>
            <a:r>
              <a:rPr lang="cs-CZ" b="1" dirty="0" smtClean="0"/>
              <a:t>email: </a:t>
            </a:r>
            <a:r>
              <a:rPr lang="cs-CZ" b="1" dirty="0" smtClean="0">
                <a:hlinkClick r:id="rId3"/>
              </a:rPr>
              <a:t>zapis@zsabaraka.cz</a:t>
            </a:r>
            <a:endParaRPr lang="cs-CZ" b="1" dirty="0" smtClean="0"/>
          </a:p>
          <a:p>
            <a:pPr marL="0" indent="0" fontAlgn="base">
              <a:buNone/>
            </a:pPr>
            <a:endParaRPr lang="cs-CZ" b="1" dirty="0" smtClean="0"/>
          </a:p>
          <a:p>
            <a:pPr marL="0" indent="0" fontAlgn="base">
              <a:buNone/>
            </a:pPr>
            <a:endParaRPr lang="cs-CZ" b="1" dirty="0"/>
          </a:p>
          <a:p>
            <a:pPr marL="0" indent="0" fontAlgn="base">
              <a:buNone/>
            </a:pPr>
            <a:r>
              <a:rPr lang="cs-CZ" sz="2400" b="1" dirty="0" smtClean="0"/>
              <a:t>Mgr. Daniela </a:t>
            </a:r>
            <a:r>
              <a:rPr lang="cs-CZ" sz="2400" b="1" dirty="0" err="1" smtClean="0"/>
              <a:t>Deusová</a:t>
            </a:r>
            <a:r>
              <a:rPr lang="cs-CZ" sz="2400" b="1" dirty="0" smtClean="0"/>
              <a:t>, ředitelka školy</a:t>
            </a:r>
          </a:p>
          <a:p>
            <a:pPr marL="0" indent="0" fontAlgn="base">
              <a:buNone/>
            </a:pPr>
            <a:r>
              <a:rPr lang="cs-CZ" sz="2400" b="1" dirty="0" smtClean="0"/>
              <a:t>Mgr. Alena Ptáčková, zástupce ředitele školy, výchovný poradce</a:t>
            </a:r>
          </a:p>
          <a:p>
            <a:pPr marL="0" indent="0" fontAlgn="base">
              <a:buNone/>
            </a:pPr>
            <a:r>
              <a:rPr lang="cs-CZ" sz="2400" b="1" dirty="0" smtClean="0"/>
              <a:t>Mgr. Markéta Dvořáková, výchovný poradce</a:t>
            </a:r>
            <a:endParaRPr lang="cs-CZ" b="1" dirty="0" smtClean="0"/>
          </a:p>
          <a:p>
            <a:pPr marL="0" indent="0" fontAlgn="base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2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182</Words>
  <Application>Microsoft Office PowerPoint</Application>
  <PresentationFormat>Širokoúhlá obrazovka</PresentationFormat>
  <Paragraphs>69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PT Sans</vt:lpstr>
      <vt:lpstr>Symbol</vt:lpstr>
      <vt:lpstr>Times New Roman</vt:lpstr>
      <vt:lpstr>Wingdings</vt:lpstr>
      <vt:lpstr>Motiv Office</vt:lpstr>
      <vt:lpstr>ZÁPIS DO 1. TŘÍD</vt:lpstr>
      <vt:lpstr>ZÁKLADNÍ INFORMACE</vt:lpstr>
      <vt:lpstr>TERMÍNY ZÁPISU</vt:lpstr>
      <vt:lpstr>   </vt:lpstr>
      <vt:lpstr>ELEKTRONICKÝ ZÁPIS</vt:lpstr>
      <vt:lpstr>CO BUDE OBSAHOVAT KONRÉTNÍ ŽÁDOST</vt:lpstr>
      <vt:lpstr>ZPŮSOB ODESLÁNÍ ŽÁDOSTI </vt:lpstr>
      <vt:lpstr>VÝSLEDKY ZÁPISU </vt:lpstr>
      <vt:lpstr>MOŽNOST KONZULTACE 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TŘÍD</dc:title>
  <dc:creator>NTB</dc:creator>
  <cp:lastModifiedBy>NTB</cp:lastModifiedBy>
  <cp:revision>9</cp:revision>
  <dcterms:created xsi:type="dcterms:W3CDTF">2021-02-14T14:38:42Z</dcterms:created>
  <dcterms:modified xsi:type="dcterms:W3CDTF">2021-02-24T20:55:36Z</dcterms:modified>
</cp:coreProperties>
</file>