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0" r:id="rId3"/>
    <p:sldId id="268" r:id="rId4"/>
    <p:sldId id="270" r:id="rId5"/>
    <p:sldId id="271" r:id="rId6"/>
    <p:sldId id="267" r:id="rId7"/>
    <p:sldId id="272" r:id="rId8"/>
    <p:sldId id="265" r:id="rId9"/>
    <p:sldId id="273" r:id="rId10"/>
    <p:sldId id="264" r:id="rId11"/>
    <p:sldId id="274" r:id="rId12"/>
    <p:sldId id="266" r:id="rId13"/>
    <p:sldId id="269" r:id="rId14"/>
    <p:sldId id="275" r:id="rId15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3F6BD3-39B1-4D92-A632-4E0302CBE5CE}" type="datetime1">
              <a:rPr lang="cs-CZ" smtClean="0"/>
              <a:t>24.02.2021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B61398-4A70-4564-9D2C-EAABE6DC751A}" type="datetime1">
              <a:rPr lang="cs-CZ" smtClean="0"/>
              <a:t>24.02.2021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 smtClean="0"/>
              <a:t>Kliknutím můžete upravit styl předlohy textů.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802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61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779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466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865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50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93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277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14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768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8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364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9804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561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45C9AC-BBD3-407D-ABC9-325661847B83}" type="datetime1">
              <a:rPr lang="cs-CZ" noProof="0" smtClean="0"/>
              <a:t>24.02.2021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2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54BC99-66C1-40EF-BB9D-F2912157E63B}" type="datetime1">
              <a:rPr lang="cs-CZ" smtClean="0"/>
              <a:t>24.02.2021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45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F0843E-B50B-415A-8846-DB67525424E5}" type="datetime1">
              <a:rPr lang="cs-CZ" noProof="0" smtClean="0"/>
              <a:t>24.02.2021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4300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24.02.2021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943640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24.02.2021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87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24.02.2021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261887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CF8C49-E9E5-4EFB-98DC-206DA71EFAB4}" type="datetime1">
              <a:rPr lang="cs-CZ" noProof="0" smtClean="0"/>
              <a:t>24.02.2021</a:t>
            </a:fld>
            <a:endParaRPr lang="cs-CZ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685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355FBA-C3D0-4B58-91F3-FF2D05F21EC1}" type="datetime1">
              <a:rPr lang="cs-CZ" noProof="0" smtClean="0"/>
              <a:t>24.02.2021</a:t>
            </a:fld>
            <a:endParaRPr lang="cs-CZ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579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24.02.2021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051914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9FA049D6-8846-4C72-89FE-D69C951795AD}" type="datetime1">
              <a:rPr lang="cs-CZ" noProof="0" smtClean="0"/>
              <a:t>24.02.2021</a:t>
            </a:fld>
            <a:endParaRPr lang="cs-CZ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740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0B91B0-FBC8-43CC-8A73-8133E75D5BDF}" type="datetime1">
              <a:rPr lang="cs-CZ" smtClean="0"/>
              <a:t>24.02.2021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299319E-5670-4451-869F-11C086C071EF}" type="datetime1">
              <a:rPr lang="cs-CZ" smtClean="0"/>
              <a:pPr/>
              <a:t>24.02.2021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50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365760"/>
            <a:ext cx="10058400" cy="399723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cs-CZ" b="1" dirty="0" smtClean="0"/>
              <a:t>ONLINE DEN OTEVŘENÝCH DVEŘÍ </a:t>
            </a:r>
            <a:br>
              <a:rPr lang="cs-CZ" b="1" dirty="0" smtClean="0"/>
            </a:br>
            <a:r>
              <a:rPr lang="cs-CZ" b="1" dirty="0" smtClean="0"/>
              <a:t>PRO RODIČE PŘEDŠKOLÁKŮ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60229" y="5120639"/>
            <a:ext cx="2798222" cy="477981"/>
          </a:xfrm>
        </p:spPr>
        <p:txBody>
          <a:bodyPr rtlCol="0"/>
          <a:lstStyle/>
          <a:p>
            <a:pPr rtl="0"/>
            <a:r>
              <a:rPr lang="cs-CZ" dirty="0" smtClean="0"/>
              <a:t>25. ÚNORA 2021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" y="4438697"/>
            <a:ext cx="2455817" cy="18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nadpis snímku – 1</a:t>
            </a:r>
            <a:endParaRPr lang="cs-CZ" dirty="0"/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73" y="-460906"/>
            <a:ext cx="7933972" cy="95720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35562"/>
            <a:ext cx="4644249" cy="61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b="1" dirty="0" smtClean="0">
                <a:solidFill>
                  <a:schemeClr val="tx1"/>
                </a:solidFill>
              </a:rPr>
              <a:t>Projekty a soutěže 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-135467" y="1846052"/>
            <a:ext cx="5396089" cy="1224526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2400" b="1" u="sng" dirty="0" smtClean="0">
                <a:solidFill>
                  <a:schemeClr val="tx1"/>
                </a:solidFill>
              </a:rPr>
              <a:t>VYBÍRÁME Z PROJEKTŮ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6711" y="2582334"/>
            <a:ext cx="5538329" cy="3083694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Turistický kroužek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Adaptační kurzy 6. tříd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Lyžařský </a:t>
            </a:r>
            <a:r>
              <a:rPr lang="cs-CZ" dirty="0">
                <a:solidFill>
                  <a:schemeClr val="tx1"/>
                </a:solidFill>
              </a:rPr>
              <a:t>kurz 6. – 9. </a:t>
            </a:r>
            <a:r>
              <a:rPr lang="cs-CZ" dirty="0" smtClean="0">
                <a:solidFill>
                  <a:schemeClr val="tx1"/>
                </a:solidFill>
              </a:rPr>
              <a:t>ročníků 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Ozdravené </a:t>
            </a:r>
            <a:r>
              <a:rPr lang="cs-CZ" dirty="0">
                <a:solidFill>
                  <a:schemeClr val="tx1"/>
                </a:solidFill>
              </a:rPr>
              <a:t>pobyty 1. – 9. </a:t>
            </a:r>
            <a:r>
              <a:rPr lang="cs-CZ" dirty="0" smtClean="0">
                <a:solidFill>
                  <a:schemeClr val="tx1"/>
                </a:solidFill>
              </a:rPr>
              <a:t>ročníků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Ozdravný </a:t>
            </a:r>
            <a:r>
              <a:rPr lang="cs-CZ" dirty="0">
                <a:solidFill>
                  <a:schemeClr val="tx1"/>
                </a:solidFill>
              </a:rPr>
              <a:t>pobyt u </a:t>
            </a:r>
            <a:r>
              <a:rPr lang="cs-CZ" dirty="0" smtClean="0">
                <a:solidFill>
                  <a:schemeClr val="tx1"/>
                </a:solidFill>
              </a:rPr>
              <a:t>moře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Vzdělávací dny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78222" y="1846052"/>
            <a:ext cx="4777458" cy="736282"/>
          </a:xfrm>
        </p:spPr>
        <p:txBody>
          <a:bodyPr rtlCol="0">
            <a:noAutofit/>
          </a:bodyPr>
          <a:lstStyle/>
          <a:p>
            <a:pPr algn="ctr" rtl="0"/>
            <a:r>
              <a:rPr lang="cs-CZ" sz="2400" b="1" u="sng" dirty="0" smtClean="0">
                <a:solidFill>
                  <a:schemeClr val="tx1"/>
                </a:solidFill>
              </a:rPr>
              <a:t>Soutěže celonárodní, krajské, okresní i školní</a:t>
            </a:r>
            <a:endParaRPr lang="cs-CZ" sz="2400" b="1" u="sng" dirty="0">
              <a:solidFill>
                <a:schemeClr val="tx1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6217919" y="2582334"/>
            <a:ext cx="5477369" cy="357011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Pravidelná účast na okresních olympiádách –  v českém jazyce, cizích jazyků, dějepise.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Recitační soutěž – školní a okresní.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</a:t>
            </a:r>
            <a:r>
              <a:rPr lang="cs-CZ" dirty="0" smtClean="0">
                <a:solidFill>
                  <a:schemeClr val="tx1"/>
                </a:solidFill>
              </a:rPr>
              <a:t>řední umístění v přírodovědných soutěžích – poznávání rostlin a dřevin.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Vynikající </a:t>
            </a:r>
            <a:r>
              <a:rPr lang="cs-CZ" dirty="0">
                <a:solidFill>
                  <a:schemeClr val="tx1"/>
                </a:solidFill>
              </a:rPr>
              <a:t>úspěchy v celostátních </a:t>
            </a:r>
            <a:r>
              <a:rPr lang="cs-CZ" dirty="0" smtClean="0">
                <a:solidFill>
                  <a:schemeClr val="tx1"/>
                </a:solidFill>
              </a:rPr>
              <a:t>soutěži Ministerstva vnitra ČR Svět </a:t>
            </a:r>
            <a:r>
              <a:rPr lang="cs-CZ" dirty="0">
                <a:solidFill>
                  <a:schemeClr val="tx1"/>
                </a:solidFill>
              </a:rPr>
              <a:t>očima dětí.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Velmi </a:t>
            </a:r>
            <a:r>
              <a:rPr lang="cs-CZ" dirty="0">
                <a:solidFill>
                  <a:schemeClr val="tx1"/>
                </a:solidFill>
              </a:rPr>
              <a:t>dobrá umístění ve sportovních </a:t>
            </a:r>
            <a:r>
              <a:rPr lang="cs-CZ" dirty="0" smtClean="0">
                <a:solidFill>
                  <a:schemeClr val="tx1"/>
                </a:solidFill>
              </a:rPr>
              <a:t>aktivitách – </a:t>
            </a:r>
            <a:r>
              <a:rPr lang="cs-CZ" dirty="0">
                <a:solidFill>
                  <a:schemeClr val="tx1"/>
                </a:solidFill>
              </a:rPr>
              <a:t>basketbal, kopaná, florbal, volejbal, atletika a plavání.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2" y="0"/>
            <a:ext cx="3442292" cy="19362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46" y="3070578"/>
            <a:ext cx="1858433" cy="247791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78" y="91421"/>
            <a:ext cx="2337928" cy="17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b="1" dirty="0" smtClean="0">
                <a:solidFill>
                  <a:schemeClr val="tx1"/>
                </a:solidFill>
              </a:rPr>
              <a:t>A další školní aktivity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048000" y="1997839"/>
            <a:ext cx="6096000" cy="41190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Projekty </a:t>
            </a:r>
            <a:r>
              <a:rPr lang="cs-CZ" sz="2000" dirty="0"/>
              <a:t>Ovoce do škol, Mléko do škol 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    </a:t>
            </a:r>
            <a:r>
              <a:rPr lang="cs-CZ" sz="2000" dirty="0"/>
              <a:t>Z</a:t>
            </a:r>
            <a:r>
              <a:rPr lang="cs-CZ" sz="2000" dirty="0" smtClean="0"/>
              <a:t>aměření </a:t>
            </a:r>
            <a:r>
              <a:rPr lang="cs-CZ" sz="2000" dirty="0"/>
              <a:t>na finanční gramotnost </a:t>
            </a:r>
            <a:r>
              <a:rPr lang="cs-CZ" sz="2000" dirty="0" smtClean="0"/>
              <a:t>– jsme držiteli stříbrného certifikátu Finančně gramotná škola</a:t>
            </a:r>
            <a:endParaRPr lang="cs-CZ" sz="2000" dirty="0"/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    Zdravý </a:t>
            </a:r>
            <a:r>
              <a:rPr lang="cs-CZ" sz="2000" dirty="0"/>
              <a:t>životní styl, zdravé zuby 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    Charitativní </a:t>
            </a:r>
            <a:r>
              <a:rPr lang="cs-CZ" sz="2000" dirty="0"/>
              <a:t>akce – Adopce na dálku, Život dětem, …… 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    </a:t>
            </a:r>
            <a:r>
              <a:rPr lang="cs-CZ" sz="2000" dirty="0" err="1" smtClean="0"/>
              <a:t>Recyklohraní</a:t>
            </a:r>
            <a:r>
              <a:rPr lang="cs-CZ" sz="2000" dirty="0" smtClean="0"/>
              <a:t> </a:t>
            </a:r>
            <a:endParaRPr lang="cs-CZ" sz="2000" dirty="0"/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    Boj </a:t>
            </a:r>
            <a:r>
              <a:rPr lang="cs-CZ" sz="2000" dirty="0"/>
              <a:t>proti kouření 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 smtClean="0"/>
              <a:t>    Den kultury, Den zvířat, Den Země, Den dětí, Adventní zvyky, Den </a:t>
            </a:r>
            <a:r>
              <a:rPr lang="cs-CZ" sz="2000" dirty="0"/>
              <a:t>masek </a:t>
            </a:r>
            <a:endParaRPr lang="cs-CZ" sz="2000" dirty="0" smtClean="0"/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   Školní </a:t>
            </a:r>
            <a:r>
              <a:rPr lang="cs-CZ" sz="2000" dirty="0"/>
              <a:t>časopis </a:t>
            </a:r>
            <a:r>
              <a:rPr lang="cs-CZ" sz="2000" dirty="0" err="1" smtClean="0"/>
              <a:t>Žákoviny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40266"/>
            <a:ext cx="2811999" cy="39793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1" y="3177821"/>
            <a:ext cx="2846979" cy="21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nadpis snímku – 5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0178" cy="75353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78" y="0"/>
            <a:ext cx="5971822" cy="73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5052342"/>
            <a:ext cx="10113645" cy="822960"/>
          </a:xfrm>
        </p:spPr>
        <p:txBody>
          <a:bodyPr rtlCol="0"/>
          <a:lstStyle/>
          <a:p>
            <a:pPr rtl="0"/>
            <a:r>
              <a:rPr lang="cs-CZ" dirty="0" smtClean="0"/>
              <a:t>Přidejte nadpis snímku – 5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5506"/>
            <a:ext cx="5858933" cy="423249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33" y="0"/>
            <a:ext cx="5042467" cy="37818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23" y="3153199"/>
            <a:ext cx="2778601" cy="370480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17" y="-9144"/>
            <a:ext cx="2651713" cy="374017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" y="0"/>
            <a:ext cx="4842933" cy="36322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78" y="3698999"/>
            <a:ext cx="4212001" cy="31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cs-CZ" sz="6600" b="1" u="sng" dirty="0" smtClean="0">
                <a:solidFill>
                  <a:schemeClr val="tx1"/>
                </a:solidFill>
              </a:rPr>
              <a:t>Program online setkání:</a:t>
            </a:r>
            <a:endParaRPr lang="cs-CZ" sz="6600" b="1" u="sng" dirty="0">
              <a:solidFill>
                <a:schemeClr val="tx1"/>
              </a:solidFill>
            </a:endParaRP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/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Představení naší školy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Zápis pro školní rok 2021/2022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Školní zralost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Prostor pro Vaše dotazy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16" y="1976362"/>
            <a:ext cx="4731264" cy="31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cs-CZ" b="1" u="sng" dirty="0" smtClean="0">
                <a:solidFill>
                  <a:schemeClr val="tx1"/>
                </a:solidFill>
              </a:rPr>
              <a:t>Vedení školy: </a:t>
            </a:r>
          </a:p>
          <a:p>
            <a:pPr marL="0" indent="0" rtl="0">
              <a:buNone/>
            </a:pPr>
            <a:r>
              <a:rPr lang="cs-CZ" dirty="0" smtClean="0">
                <a:solidFill>
                  <a:schemeClr val="tx1"/>
                </a:solidFill>
              </a:rPr>
              <a:t>Ředitelka školy: Mgr. Daniela </a:t>
            </a:r>
            <a:r>
              <a:rPr lang="cs-CZ" dirty="0" err="1" smtClean="0">
                <a:solidFill>
                  <a:schemeClr val="tx1"/>
                </a:solidFill>
              </a:rPr>
              <a:t>Deusová</a:t>
            </a:r>
            <a:endParaRPr lang="cs-CZ" dirty="0" smtClean="0">
              <a:solidFill>
                <a:schemeClr val="tx1"/>
              </a:solidFill>
            </a:endParaRPr>
          </a:p>
          <a:p>
            <a:pPr marL="0" indent="0" rtl="0">
              <a:buNone/>
            </a:pPr>
            <a:r>
              <a:rPr lang="cs-CZ" dirty="0" smtClean="0">
                <a:solidFill>
                  <a:schemeClr val="tx1"/>
                </a:solidFill>
              </a:rPr>
              <a:t>Zástupce ředitele školy: Mgr. Alena Ptáčková</a:t>
            </a:r>
          </a:p>
          <a:p>
            <a:pPr rtl="0"/>
            <a:endParaRPr lang="cs-CZ" dirty="0" smtClean="0"/>
          </a:p>
          <a:p>
            <a:pPr marL="0" indent="0">
              <a:buNone/>
            </a:pPr>
            <a:r>
              <a:rPr lang="cs-CZ" b="1" u="sng" dirty="0">
                <a:solidFill>
                  <a:schemeClr val="tx1"/>
                </a:solidFill>
              </a:rPr>
              <a:t>Výchovní poradci: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Mgr. Markéta Dvořáková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Mgr. Alena Ptáčková</a:t>
            </a:r>
          </a:p>
          <a:p>
            <a:pPr marL="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b="1" u="sng" dirty="0">
                <a:solidFill>
                  <a:schemeClr val="tx1"/>
                </a:solidFill>
              </a:rPr>
              <a:t>Třídní učitelé 1. tříd – </a:t>
            </a:r>
            <a:r>
              <a:rPr lang="cs-CZ" b="1" u="sng" dirty="0" err="1">
                <a:solidFill>
                  <a:schemeClr val="tx1"/>
                </a:solidFill>
              </a:rPr>
              <a:t>šk</a:t>
            </a:r>
            <a:r>
              <a:rPr lang="cs-CZ" b="1" u="sng" dirty="0">
                <a:solidFill>
                  <a:schemeClr val="tx1"/>
                </a:solidFill>
              </a:rPr>
              <a:t>. rok 2021/2022</a:t>
            </a:r>
          </a:p>
          <a:p>
            <a:r>
              <a:rPr lang="cs-CZ" dirty="0">
                <a:solidFill>
                  <a:schemeClr val="tx1"/>
                </a:solidFill>
              </a:rPr>
              <a:t>Mgr. Zuzana Drobná a Mgr. Lucie </a:t>
            </a:r>
            <a:r>
              <a:rPr lang="cs-CZ" dirty="0" err="1">
                <a:solidFill>
                  <a:schemeClr val="tx1"/>
                </a:solidFill>
              </a:rPr>
              <a:t>Kekrtová</a:t>
            </a:r>
            <a:endParaRPr lang="cs-CZ" dirty="0">
              <a:solidFill>
                <a:schemeClr val="tx1"/>
              </a:solidFill>
            </a:endParaRPr>
          </a:p>
          <a:p>
            <a:pPr rtl="0"/>
            <a:endParaRPr lang="cs-CZ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6753" y="594359"/>
            <a:ext cx="3905796" cy="5710845"/>
          </a:xfrm>
        </p:spPr>
        <p:txBody>
          <a:bodyPr rtlCol="0"/>
          <a:lstStyle/>
          <a:p>
            <a:pPr fontAlgn="base"/>
            <a:endParaRPr lang="cs-CZ" b="1" dirty="0" smtClean="0"/>
          </a:p>
          <a:p>
            <a:pPr algn="ctr" fontAlgn="base"/>
            <a:r>
              <a:rPr lang="cs-CZ" sz="2000" b="1" dirty="0" smtClean="0">
                <a:solidFill>
                  <a:srgbClr val="FF0000"/>
                </a:solidFill>
              </a:rPr>
              <a:t>Školní </a:t>
            </a:r>
            <a:r>
              <a:rPr lang="cs-CZ" sz="2000" b="1" dirty="0">
                <a:solidFill>
                  <a:srgbClr val="FF0000"/>
                </a:solidFill>
              </a:rPr>
              <a:t>vzdělávací program </a:t>
            </a:r>
            <a:r>
              <a:rPr lang="cs-CZ" sz="3600" b="1" dirty="0">
                <a:solidFill>
                  <a:srgbClr val="FF0000"/>
                </a:solidFill>
              </a:rPr>
              <a:t>„TROJKA“</a:t>
            </a:r>
          </a:p>
          <a:p>
            <a:pPr fontAlgn="base"/>
            <a:r>
              <a:rPr lang="cs-CZ" sz="3600" b="1" dirty="0"/>
              <a:t>T </a:t>
            </a:r>
            <a:r>
              <a:rPr lang="cs-CZ" sz="3600" b="1" dirty="0" smtClean="0"/>
              <a:t>– tolerance</a:t>
            </a:r>
          </a:p>
          <a:p>
            <a:pPr fontAlgn="base"/>
            <a:r>
              <a:rPr lang="cs-CZ" sz="3600" b="1" dirty="0" smtClean="0"/>
              <a:t>R – radost</a:t>
            </a:r>
          </a:p>
          <a:p>
            <a:pPr fontAlgn="base"/>
            <a:r>
              <a:rPr lang="cs-CZ" sz="3600" b="1" dirty="0" smtClean="0"/>
              <a:t>O </a:t>
            </a:r>
            <a:r>
              <a:rPr lang="cs-CZ" sz="3600" b="1" dirty="0"/>
              <a:t>– </a:t>
            </a:r>
            <a:r>
              <a:rPr lang="cs-CZ" sz="3600" b="1" dirty="0" smtClean="0"/>
              <a:t>osobnost</a:t>
            </a:r>
          </a:p>
          <a:p>
            <a:pPr fontAlgn="base"/>
            <a:r>
              <a:rPr lang="cs-CZ" sz="3600" b="1" dirty="0" smtClean="0"/>
              <a:t>J </a:t>
            </a:r>
            <a:r>
              <a:rPr lang="cs-CZ" sz="3600" b="1" dirty="0"/>
              <a:t>– </a:t>
            </a:r>
            <a:r>
              <a:rPr lang="cs-CZ" sz="3600" b="1" dirty="0" smtClean="0"/>
              <a:t>jistota</a:t>
            </a:r>
          </a:p>
          <a:p>
            <a:pPr fontAlgn="base"/>
            <a:r>
              <a:rPr lang="cs-CZ" sz="3600" b="1" dirty="0" smtClean="0"/>
              <a:t>K </a:t>
            </a:r>
            <a:r>
              <a:rPr lang="cs-CZ" sz="3600" b="1" dirty="0"/>
              <a:t>– </a:t>
            </a:r>
            <a:r>
              <a:rPr lang="cs-CZ" sz="3600" b="1" dirty="0" smtClean="0"/>
              <a:t>komunikace</a:t>
            </a:r>
          </a:p>
          <a:p>
            <a:pPr fontAlgn="base"/>
            <a:r>
              <a:rPr lang="cs-CZ" sz="3600" b="1" dirty="0" smtClean="0"/>
              <a:t>A </a:t>
            </a:r>
            <a:r>
              <a:rPr lang="cs-CZ" sz="3600" b="1" dirty="0"/>
              <a:t>– aktivita</a:t>
            </a:r>
          </a:p>
          <a:p>
            <a:pPr rtl="0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13" y="2164837"/>
            <a:ext cx="3186406" cy="23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base"/>
            <a:endParaRPr lang="cs-CZ" b="1" dirty="0" smtClean="0">
              <a:solidFill>
                <a:schemeClr val="tx1"/>
              </a:solidFill>
            </a:endParaRPr>
          </a:p>
          <a:p>
            <a:pPr fontAlgn="base"/>
            <a:endParaRPr lang="cs-CZ" b="1" dirty="0">
              <a:solidFill>
                <a:schemeClr val="tx1"/>
              </a:solidFill>
            </a:endParaRPr>
          </a:p>
          <a:p>
            <a:pPr fontAlgn="base"/>
            <a:endParaRPr lang="cs-CZ" b="1" dirty="0" smtClean="0">
              <a:solidFill>
                <a:schemeClr val="tx1"/>
              </a:solidFill>
            </a:endParaRPr>
          </a:p>
          <a:p>
            <a:pPr fontAlgn="base"/>
            <a:r>
              <a:rPr lang="cs-CZ" b="1" dirty="0" smtClean="0">
                <a:solidFill>
                  <a:schemeClr val="tx1"/>
                </a:solidFill>
              </a:rPr>
              <a:t>Naše </a:t>
            </a:r>
            <a:r>
              <a:rPr lang="cs-CZ" b="1" dirty="0">
                <a:solidFill>
                  <a:schemeClr val="tx1"/>
                </a:solidFill>
              </a:rPr>
              <a:t>škola ZŠ A. Baráka</a:t>
            </a:r>
            <a:r>
              <a:rPr lang="cs-CZ" dirty="0">
                <a:solidFill>
                  <a:schemeClr val="tx1"/>
                </a:solidFill>
              </a:rPr>
              <a:t> je zaměřena převážně na </a:t>
            </a:r>
            <a:r>
              <a:rPr lang="cs-CZ" b="1" dirty="0">
                <a:solidFill>
                  <a:schemeClr val="tx1"/>
                </a:solidFill>
              </a:rPr>
              <a:t>rozvoj jazykové gramotnosti, na rozvoj počítačové komunikace, pohybových aktivit a zdravého životního stylu.</a:t>
            </a:r>
            <a:endParaRPr lang="cs-CZ" dirty="0">
              <a:solidFill>
                <a:schemeClr val="tx1"/>
              </a:solidFill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Naším</a:t>
            </a:r>
            <a:r>
              <a:rPr lang="cs-CZ" b="1" dirty="0">
                <a:solidFill>
                  <a:schemeClr val="tx1"/>
                </a:solidFill>
              </a:rPr>
              <a:t> cílem je</a:t>
            </a:r>
            <a:r>
              <a:rPr lang="cs-CZ" dirty="0">
                <a:solidFill>
                  <a:schemeClr val="tx1"/>
                </a:solidFill>
              </a:rPr>
              <a:t> velmi dobře </a:t>
            </a:r>
            <a:r>
              <a:rPr lang="cs-CZ" b="1" dirty="0">
                <a:solidFill>
                  <a:schemeClr val="tx1"/>
                </a:solidFill>
              </a:rPr>
              <a:t>připravit naše žáky pro budoucí život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b="1" dirty="0">
                <a:solidFill>
                  <a:schemeClr val="tx1"/>
                </a:solidFill>
              </a:rPr>
              <a:t>zaměřit se na dobrou spolupráci mezi žáky, učiteli i rodiči.</a:t>
            </a:r>
            <a:endParaRPr lang="cs-CZ" dirty="0">
              <a:solidFill>
                <a:schemeClr val="tx1"/>
              </a:solidFill>
            </a:endParaRPr>
          </a:p>
          <a:p>
            <a:pPr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6753" y="594359"/>
            <a:ext cx="3905796" cy="5710845"/>
          </a:xfrm>
        </p:spPr>
        <p:txBody>
          <a:bodyPr rtlCol="0"/>
          <a:lstStyle/>
          <a:p>
            <a:pPr fontAlgn="base"/>
            <a:endParaRPr lang="cs-CZ" b="1" dirty="0" smtClean="0"/>
          </a:p>
          <a:p>
            <a:pPr algn="ctr" fontAlgn="base"/>
            <a:r>
              <a:rPr lang="cs-CZ" sz="2000" b="1" dirty="0" smtClean="0">
                <a:solidFill>
                  <a:srgbClr val="FF0000"/>
                </a:solidFill>
              </a:rPr>
              <a:t>Školní </a:t>
            </a:r>
            <a:r>
              <a:rPr lang="cs-CZ" sz="2000" b="1" dirty="0">
                <a:solidFill>
                  <a:srgbClr val="FF0000"/>
                </a:solidFill>
              </a:rPr>
              <a:t>vzdělávací program </a:t>
            </a:r>
            <a:r>
              <a:rPr lang="cs-CZ" sz="3600" b="1" dirty="0">
                <a:solidFill>
                  <a:srgbClr val="FF0000"/>
                </a:solidFill>
              </a:rPr>
              <a:t>„TROJKA“</a:t>
            </a:r>
          </a:p>
          <a:p>
            <a:pPr fontAlgn="base"/>
            <a:r>
              <a:rPr lang="cs-CZ" sz="3600" b="1" dirty="0"/>
              <a:t>T </a:t>
            </a:r>
            <a:r>
              <a:rPr lang="cs-CZ" sz="3600" b="1" dirty="0" smtClean="0"/>
              <a:t>– tolerance</a:t>
            </a:r>
          </a:p>
          <a:p>
            <a:pPr fontAlgn="base"/>
            <a:r>
              <a:rPr lang="cs-CZ" sz="3600" b="1" dirty="0" smtClean="0"/>
              <a:t>R – radost</a:t>
            </a:r>
          </a:p>
          <a:p>
            <a:pPr fontAlgn="base"/>
            <a:r>
              <a:rPr lang="cs-CZ" sz="3600" b="1" dirty="0" smtClean="0"/>
              <a:t>O </a:t>
            </a:r>
            <a:r>
              <a:rPr lang="cs-CZ" sz="3600" b="1" dirty="0"/>
              <a:t>– </a:t>
            </a:r>
            <a:r>
              <a:rPr lang="cs-CZ" sz="3600" b="1" dirty="0" smtClean="0"/>
              <a:t>osobnost</a:t>
            </a:r>
          </a:p>
          <a:p>
            <a:pPr fontAlgn="base"/>
            <a:r>
              <a:rPr lang="cs-CZ" sz="3600" b="1" dirty="0" smtClean="0"/>
              <a:t>J </a:t>
            </a:r>
            <a:r>
              <a:rPr lang="cs-CZ" sz="3600" b="1" dirty="0"/>
              <a:t>– </a:t>
            </a:r>
            <a:r>
              <a:rPr lang="cs-CZ" sz="3600" b="1" dirty="0" smtClean="0"/>
              <a:t>jistota</a:t>
            </a:r>
          </a:p>
          <a:p>
            <a:pPr fontAlgn="base"/>
            <a:r>
              <a:rPr lang="cs-CZ" sz="3600" b="1" dirty="0" smtClean="0"/>
              <a:t>K </a:t>
            </a:r>
            <a:r>
              <a:rPr lang="cs-CZ" sz="3600" b="1" dirty="0"/>
              <a:t>– </a:t>
            </a:r>
            <a:r>
              <a:rPr lang="cs-CZ" sz="3600" b="1" dirty="0" smtClean="0"/>
              <a:t>komunikace</a:t>
            </a:r>
          </a:p>
          <a:p>
            <a:pPr fontAlgn="base"/>
            <a:r>
              <a:rPr lang="cs-CZ" sz="3600" b="1" dirty="0" smtClean="0"/>
              <a:t>A </a:t>
            </a:r>
            <a:r>
              <a:rPr lang="cs-CZ" sz="3600" b="1" dirty="0"/>
              <a:t>– aktivita</a:t>
            </a:r>
          </a:p>
          <a:p>
            <a:pPr rtl="0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2" y="3946072"/>
            <a:ext cx="3699691" cy="27747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343" y="0"/>
            <a:ext cx="2626548" cy="19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40596"/>
          </a:xfrm>
        </p:spPr>
        <p:txBody>
          <a:bodyPr rtlCol="0"/>
          <a:lstStyle/>
          <a:p>
            <a:pPr algn="ctr" rtl="0"/>
            <a:r>
              <a:rPr lang="cs-CZ" b="1" dirty="0" smtClean="0">
                <a:solidFill>
                  <a:schemeClr val="tx1"/>
                </a:solidFill>
              </a:rPr>
              <a:t>Co nabízíme a proč si vybrat naši školu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942304"/>
          </a:xfrm>
        </p:spPr>
        <p:txBody>
          <a:bodyPr rtlCol="0">
            <a:noAutofit/>
          </a:bodyPr>
          <a:lstStyle/>
          <a:p>
            <a:pPr algn="ctr" rtl="0"/>
            <a:r>
              <a:rPr lang="cs-CZ" sz="2400" b="1" dirty="0" smtClean="0">
                <a:solidFill>
                  <a:schemeClr val="tx1"/>
                </a:solidFill>
              </a:rPr>
              <a:t>MODERNĚ VYBAVENÉ TŘÍDY -</a:t>
            </a:r>
          </a:p>
          <a:p>
            <a:pPr algn="ctr" rtl="0"/>
            <a:r>
              <a:rPr lang="cs-CZ" sz="2400" b="1" dirty="0" smtClean="0">
                <a:solidFill>
                  <a:schemeClr val="tx1"/>
                </a:solidFill>
              </a:rPr>
              <a:t>1. – 9. ROČNÍK  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V </a:t>
            </a:r>
            <a:r>
              <a:rPr lang="cs-CZ" dirty="0">
                <a:solidFill>
                  <a:schemeClr val="tx1"/>
                </a:solidFill>
              </a:rPr>
              <a:t>rámci projektů, a to i z evropských fondů, – se nám daří modernizace našich učeben. Máme v celé škole novou internetovou síť, nové učebny – učebnu přírodních věd a učebnu jazyků, zrekonstruovanou kuchyňku. 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V </a:t>
            </a:r>
            <a:r>
              <a:rPr lang="cs-CZ" dirty="0">
                <a:solidFill>
                  <a:schemeClr val="tx1"/>
                </a:solidFill>
              </a:rPr>
              <a:t>každé třídě je interaktivní tabule. 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Na </a:t>
            </a:r>
            <a:r>
              <a:rPr lang="cs-CZ" dirty="0">
                <a:solidFill>
                  <a:schemeClr val="tx1"/>
                </a:solidFill>
              </a:rPr>
              <a:t>škole podporujeme rozvoj čtenářských kompetencí. Funguje zde </a:t>
            </a:r>
            <a:r>
              <a:rPr lang="cs-CZ" dirty="0" smtClean="0">
                <a:solidFill>
                  <a:schemeClr val="tx1"/>
                </a:solidFill>
              </a:rPr>
              <a:t>školní i volně přístupná</a:t>
            </a:r>
            <a:r>
              <a:rPr lang="cs-CZ" smtClean="0">
                <a:solidFill>
                  <a:schemeClr val="tx1"/>
                </a:solidFill>
              </a:rPr>
              <a:t>, tzv</a:t>
            </a:r>
            <a:r>
              <a:rPr lang="cs-CZ" smtClean="0">
                <a:solidFill>
                  <a:schemeClr val="tx1"/>
                </a:solidFill>
              </a:rPr>
              <a:t>. </a:t>
            </a:r>
            <a:r>
              <a:rPr lang="cs-CZ" dirty="0" smtClean="0">
                <a:solidFill>
                  <a:schemeClr val="tx1"/>
                </a:solidFill>
              </a:rPr>
              <a:t>otevřená </a:t>
            </a:r>
            <a:r>
              <a:rPr lang="cs-CZ" dirty="0">
                <a:solidFill>
                  <a:schemeClr val="tx1"/>
                </a:solidFill>
              </a:rPr>
              <a:t>knihovna.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algn="ctr" rtl="0"/>
            <a:r>
              <a:rPr lang="cs-CZ" sz="2800" b="1" dirty="0">
                <a:solidFill>
                  <a:schemeClr val="tx1"/>
                </a:solidFill>
              </a:rPr>
              <a:t>KVALITNÍ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PEDAGOGICKÝ SBOR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5299006" cy="337820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Ve </a:t>
            </a:r>
            <a:r>
              <a:rPr lang="cs-CZ" dirty="0">
                <a:solidFill>
                  <a:schemeClr val="tx1"/>
                </a:solidFill>
              </a:rPr>
              <a:t>výuce jsou používány efektivní a moderní metody – projektové učení, týmová práce, vzájemná spolupráce I. a II. stupně. 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Funguje </a:t>
            </a:r>
            <a:r>
              <a:rPr lang="cs-CZ" dirty="0">
                <a:solidFill>
                  <a:schemeClr val="tx1"/>
                </a:solidFill>
              </a:rPr>
              <a:t>zde školní parlament, který organizuje nejrůznější soutěže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Napomáháme </a:t>
            </a:r>
            <a:r>
              <a:rPr lang="cs-CZ" dirty="0">
                <a:solidFill>
                  <a:schemeClr val="tx1"/>
                </a:solidFill>
              </a:rPr>
              <a:t>potírat strach, šikanu </a:t>
            </a:r>
            <a:r>
              <a:rPr lang="cs-CZ" dirty="0" smtClean="0">
                <a:solidFill>
                  <a:schemeClr val="tx1"/>
                </a:solidFill>
              </a:rPr>
              <a:t>a </a:t>
            </a:r>
            <a:r>
              <a:rPr lang="cs-CZ" dirty="0">
                <a:solidFill>
                  <a:schemeClr val="tx1"/>
                </a:solidFill>
              </a:rPr>
              <a:t>rozvíjíme pozitivní atmosféru.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5205553"/>
            <a:ext cx="2982525" cy="14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2993" y="3478804"/>
            <a:ext cx="2595157" cy="19463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44622" cy="31834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" y="3377729"/>
            <a:ext cx="3883268" cy="29124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91" y="1"/>
            <a:ext cx="4244621" cy="31834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78" y="-1"/>
            <a:ext cx="2405766" cy="318346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22" y="3377729"/>
            <a:ext cx="3883269" cy="29124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56" y="3377728"/>
            <a:ext cx="2316686" cy="29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545"/>
            <a:ext cx="4140727" cy="32726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0"/>
            <a:ext cx="4470400" cy="31055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3105545"/>
            <a:ext cx="4470400" cy="32726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40726" cy="31055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01" y="0"/>
            <a:ext cx="4089606" cy="309315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45" y="3050821"/>
            <a:ext cx="4436534" cy="33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b="1" dirty="0" smtClean="0">
                <a:solidFill>
                  <a:schemeClr val="tx1"/>
                </a:solidFill>
              </a:rPr>
              <a:t>Co nabízíme a proč si vybrat naši školu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cs-CZ" sz="2400" b="1" dirty="0" smtClean="0">
                <a:solidFill>
                  <a:schemeClr val="tx1"/>
                </a:solidFill>
              </a:rPr>
              <a:t>VÝUKA CIZÍCH JAZYKŮ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Anglický jazyk je </a:t>
            </a:r>
            <a:r>
              <a:rPr lang="cs-CZ" dirty="0">
                <a:solidFill>
                  <a:schemeClr val="tx1"/>
                </a:solidFill>
              </a:rPr>
              <a:t>dle </a:t>
            </a:r>
            <a:r>
              <a:rPr lang="cs-CZ" dirty="0" smtClean="0">
                <a:solidFill>
                  <a:schemeClr val="tx1"/>
                </a:solidFill>
              </a:rPr>
              <a:t>ŠVP zařazen </a:t>
            </a:r>
            <a:r>
              <a:rPr lang="cs-CZ" dirty="0">
                <a:solidFill>
                  <a:schemeClr val="tx1"/>
                </a:solidFill>
              </a:rPr>
              <a:t>od 1. </a:t>
            </a:r>
            <a:r>
              <a:rPr lang="cs-CZ" dirty="0" smtClean="0">
                <a:solidFill>
                  <a:schemeClr val="tx1"/>
                </a:solidFill>
              </a:rPr>
              <a:t>ročníku.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V </a:t>
            </a:r>
            <a:r>
              <a:rPr lang="cs-CZ" dirty="0">
                <a:solidFill>
                  <a:schemeClr val="tx1"/>
                </a:solidFill>
              </a:rPr>
              <a:t>7. ročníku nabízíme žákům výuku druhého cizího jazyka (německý jazyk). 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Na </a:t>
            </a:r>
            <a:r>
              <a:rPr lang="cs-CZ" dirty="0">
                <a:solidFill>
                  <a:schemeClr val="tx1"/>
                </a:solidFill>
              </a:rPr>
              <a:t>2. stupni nabízíme též volitelný předmět – konverzace v cizím jazyce (Aj i </a:t>
            </a:r>
            <a:r>
              <a:rPr lang="cs-CZ" dirty="0" err="1">
                <a:solidFill>
                  <a:schemeClr val="tx1"/>
                </a:solidFill>
              </a:rPr>
              <a:t>Nj</a:t>
            </a:r>
            <a:r>
              <a:rPr lang="cs-CZ" dirty="0" smtClean="0">
                <a:solidFill>
                  <a:schemeClr val="tx1"/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Výuka anglického jazyka s rodilým mluvčím.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cs-CZ" sz="2400" b="1" dirty="0" smtClean="0">
                <a:solidFill>
                  <a:schemeClr val="tx1"/>
                </a:solidFill>
              </a:rPr>
              <a:t>Výměnné pobyty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 rtlCol="0">
            <a:normAutofit/>
          </a:bodyPr>
          <a:lstStyle/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Každým </a:t>
            </a:r>
            <a:r>
              <a:rPr lang="cs-CZ" dirty="0">
                <a:solidFill>
                  <a:schemeClr val="tx1"/>
                </a:solidFill>
              </a:rPr>
              <a:t>rokem pořádáme výměnný pobyt v Německu. Spolupracujeme s německou školou v </a:t>
            </a:r>
            <a:r>
              <a:rPr lang="cs-CZ" dirty="0" err="1">
                <a:solidFill>
                  <a:schemeClr val="tx1"/>
                </a:solidFill>
              </a:rPr>
              <a:t>Coswigu</a:t>
            </a:r>
            <a:r>
              <a:rPr lang="cs-CZ" dirty="0">
                <a:solidFill>
                  <a:schemeClr val="tx1"/>
                </a:solidFill>
              </a:rPr>
              <a:t>. 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Cílem </a:t>
            </a:r>
            <a:r>
              <a:rPr lang="cs-CZ" dirty="0">
                <a:solidFill>
                  <a:schemeClr val="tx1"/>
                </a:solidFill>
              </a:rPr>
              <a:t>je zkvalitnit výuku cizích jazyků, umožnit žákům cestovat, navazovat nová přátelství a využít jazykové dovednosti a znalosti v praxi.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058741"/>
            <a:ext cx="2757706" cy="154776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21" y="1846052"/>
            <a:ext cx="1535119" cy="11513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6" y="5378626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b="1" dirty="0" smtClean="0">
                <a:solidFill>
                  <a:schemeClr val="tx1"/>
                </a:solidFill>
              </a:rPr>
              <a:t>Co nabízíme a proč si vybrat naši školu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cs-CZ" sz="2400" b="1" dirty="0" smtClean="0">
                <a:solidFill>
                  <a:schemeClr val="tx1"/>
                </a:solidFill>
              </a:rPr>
              <a:t>5 oddělení </a:t>
            </a:r>
            <a:r>
              <a:rPr lang="cs-CZ" sz="2400" b="1" dirty="0" err="1" smtClean="0">
                <a:solidFill>
                  <a:schemeClr val="tx1"/>
                </a:solidFill>
              </a:rPr>
              <a:t>šd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Ranní družina od 5:30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Odpolední družina do 16:30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Pravidelné akce školní družiny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cs-CZ" sz="2400" b="1" dirty="0" smtClean="0">
                <a:solidFill>
                  <a:schemeClr val="tx1"/>
                </a:solidFill>
              </a:rPr>
              <a:t>Milé paní vychovatelky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Pestré </a:t>
            </a:r>
            <a:r>
              <a:rPr lang="cs-CZ" dirty="0">
                <a:solidFill>
                  <a:schemeClr val="tx1"/>
                </a:solidFill>
              </a:rPr>
              <a:t>aktivity v rámci ŠD – sport, počítače, keramika, angličtina, malý šikula, hraní deskových her </a:t>
            </a:r>
            <a:r>
              <a:rPr lang="cs-CZ" dirty="0" smtClean="0">
                <a:solidFill>
                  <a:schemeClr val="tx1"/>
                </a:solidFill>
              </a:rPr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Venkovní prostor na hraní a multifunkční hřiště u školy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Projekt Sportuj ve škole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Letní tábor s družinou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44" y="3925394"/>
            <a:ext cx="3150023" cy="2362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4" y="3925394"/>
            <a:ext cx="3542046" cy="23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1282</TotalTime>
  <Words>647</Words>
  <Application>Microsoft Office PowerPoint</Application>
  <PresentationFormat>Širokoúhlá obrazovka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Retrospektiva</vt:lpstr>
      <vt:lpstr>ONLINE DEN OTEVŘENÝCH DVEŘÍ  PRO RODIČE PŘEDŠKOLÁKŮ</vt:lpstr>
      <vt:lpstr>Program online setkání:</vt:lpstr>
      <vt:lpstr>Prezentace aplikace PowerPoint</vt:lpstr>
      <vt:lpstr>Prezentace aplikace PowerPoint</vt:lpstr>
      <vt:lpstr>Co nabízíme a proč si vybrat naši školu</vt:lpstr>
      <vt:lpstr>Prezentace aplikace PowerPoint</vt:lpstr>
      <vt:lpstr>Prezentace aplikace PowerPoint</vt:lpstr>
      <vt:lpstr>Co nabízíme a proč si vybrat naši školu</vt:lpstr>
      <vt:lpstr>Co nabízíme a proč si vybrat naši školu</vt:lpstr>
      <vt:lpstr>Přidejte nadpis snímku – 1</vt:lpstr>
      <vt:lpstr>Projekty a soutěže </vt:lpstr>
      <vt:lpstr>A další školní aktivity</vt:lpstr>
      <vt:lpstr>Přidejte nadpis snímku – 5</vt:lpstr>
      <vt:lpstr>Přidejte nadpis snímku – 5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DEN OTEVŘENÝCH DVEŘÍ  PRO RODIČE PŘEDŠKOLÁKŮ</dc:title>
  <dc:creator>NTB</dc:creator>
  <cp:lastModifiedBy>NTB</cp:lastModifiedBy>
  <cp:revision>26</cp:revision>
  <dcterms:created xsi:type="dcterms:W3CDTF">2021-02-14T09:46:59Z</dcterms:created>
  <dcterms:modified xsi:type="dcterms:W3CDTF">2021-02-24T20:53:15Z</dcterms:modified>
</cp:coreProperties>
</file>